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 id="535" r:id="rId185"/>
    <p:sldId id="536" r:id="rId186"/>
    <p:sldId id="538" r:id="rId187"/>
    <p:sldId id="537" r:id="rId188"/>
    <p:sldId id="539" r:id="rId189"/>
    <p:sldId id="540" r:id="rId190"/>
    <p:sldId id="541" r:id="rId191"/>
    <p:sldId id="542" r:id="rId192"/>
    <p:sldId id="543" r:id="rId193"/>
    <p:sldId id="545" r:id="rId194"/>
    <p:sldId id="547" r:id="rId195"/>
    <p:sldId id="548" r:id="rId196"/>
    <p:sldId id="546" r:id="rId197"/>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2020/8/10</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184</a:t>
            </a:fld>
            <a:endParaRPr lang="zh-CN" altLang="en-US"/>
          </a:p>
        </p:txBody>
      </p:sp>
    </p:spTree>
    <p:extLst>
      <p:ext uri="{BB962C8B-B14F-4D97-AF65-F5344CB8AC3E}">
        <p14:creationId xmlns:p14="http://schemas.microsoft.com/office/powerpoint/2010/main" val="26566726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185</a:t>
            </a:fld>
            <a:endParaRPr lang="zh-CN" altLang="en-US"/>
          </a:p>
        </p:txBody>
      </p:sp>
    </p:spTree>
    <p:extLst>
      <p:ext uri="{BB962C8B-B14F-4D97-AF65-F5344CB8AC3E}">
        <p14:creationId xmlns:p14="http://schemas.microsoft.com/office/powerpoint/2010/main" val="23640504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186</a:t>
            </a:fld>
            <a:endParaRPr lang="zh-CN" altLang="en-US"/>
          </a:p>
        </p:txBody>
      </p:sp>
    </p:spTree>
    <p:extLst>
      <p:ext uri="{BB962C8B-B14F-4D97-AF65-F5344CB8AC3E}">
        <p14:creationId xmlns:p14="http://schemas.microsoft.com/office/powerpoint/2010/main" val="1175463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187</a:t>
            </a:fld>
            <a:endParaRPr lang="zh-CN" altLang="en-US"/>
          </a:p>
        </p:txBody>
      </p:sp>
    </p:spTree>
    <p:extLst>
      <p:ext uri="{BB962C8B-B14F-4D97-AF65-F5344CB8AC3E}">
        <p14:creationId xmlns:p14="http://schemas.microsoft.com/office/powerpoint/2010/main" val="22304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188</a:t>
            </a:fld>
            <a:endParaRPr lang="zh-CN" altLang="en-US"/>
          </a:p>
        </p:txBody>
      </p:sp>
    </p:spTree>
    <p:extLst>
      <p:ext uri="{BB962C8B-B14F-4D97-AF65-F5344CB8AC3E}">
        <p14:creationId xmlns:p14="http://schemas.microsoft.com/office/powerpoint/2010/main" val="1699302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189</a:t>
            </a:fld>
            <a:endParaRPr lang="zh-CN" altLang="en-US"/>
          </a:p>
        </p:txBody>
      </p:sp>
    </p:spTree>
    <p:extLst>
      <p:ext uri="{BB962C8B-B14F-4D97-AF65-F5344CB8AC3E}">
        <p14:creationId xmlns:p14="http://schemas.microsoft.com/office/powerpoint/2010/main" val="2617444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190</a:t>
            </a:fld>
            <a:endParaRPr lang="zh-CN" altLang="en-US"/>
          </a:p>
        </p:txBody>
      </p:sp>
    </p:spTree>
    <p:extLst>
      <p:ext uri="{BB962C8B-B14F-4D97-AF65-F5344CB8AC3E}">
        <p14:creationId xmlns:p14="http://schemas.microsoft.com/office/powerpoint/2010/main" val="24358792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191</a:t>
            </a:fld>
            <a:endParaRPr lang="zh-CN" altLang="en-US"/>
          </a:p>
        </p:txBody>
      </p:sp>
    </p:spTree>
    <p:extLst>
      <p:ext uri="{BB962C8B-B14F-4D97-AF65-F5344CB8AC3E}">
        <p14:creationId xmlns:p14="http://schemas.microsoft.com/office/powerpoint/2010/main" val="30642777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192</a:t>
            </a:fld>
            <a:endParaRPr lang="zh-CN" altLang="en-US"/>
          </a:p>
        </p:txBody>
      </p:sp>
    </p:spTree>
    <p:extLst>
      <p:ext uri="{BB962C8B-B14F-4D97-AF65-F5344CB8AC3E}">
        <p14:creationId xmlns:p14="http://schemas.microsoft.com/office/powerpoint/2010/main" val="26103516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193</a:t>
            </a:fld>
            <a:endParaRPr lang="zh-CN" altLang="en-US"/>
          </a:p>
        </p:txBody>
      </p:sp>
    </p:spTree>
    <p:extLst>
      <p:ext uri="{BB962C8B-B14F-4D97-AF65-F5344CB8AC3E}">
        <p14:creationId xmlns:p14="http://schemas.microsoft.com/office/powerpoint/2010/main" val="334192267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194</a:t>
            </a:fld>
            <a:endParaRPr lang="zh-CN" altLang="en-US"/>
          </a:p>
        </p:txBody>
      </p:sp>
    </p:spTree>
    <p:extLst>
      <p:ext uri="{BB962C8B-B14F-4D97-AF65-F5344CB8AC3E}">
        <p14:creationId xmlns:p14="http://schemas.microsoft.com/office/powerpoint/2010/main" val="11165420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195</a:t>
            </a:fld>
            <a:endParaRPr lang="zh-CN" altLang="en-US"/>
          </a:p>
        </p:txBody>
      </p:sp>
    </p:spTree>
    <p:extLst>
      <p:ext uri="{BB962C8B-B14F-4D97-AF65-F5344CB8AC3E}">
        <p14:creationId xmlns:p14="http://schemas.microsoft.com/office/powerpoint/2010/main" val="408525286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196</a:t>
            </a:fld>
            <a:endParaRPr lang="zh-CN" altLang="en-US"/>
          </a:p>
        </p:txBody>
      </p:sp>
    </p:spTree>
    <p:extLst>
      <p:ext uri="{BB962C8B-B14F-4D97-AF65-F5344CB8AC3E}">
        <p14:creationId xmlns:p14="http://schemas.microsoft.com/office/powerpoint/2010/main" val="74386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pierre-rouanet/aupyom"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hyperlink" Target="https://github.com/waywardgeek/sonic" TargetMode="External"/><Relationship Id="rId4" Type="http://schemas.openxmlformats.org/officeDocument/2006/relationships/hyperlink" Target="https://www.surina.net/soundtouch/"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7.28</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956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补偿实验</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补偿方式分为：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空白补偿</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复制补偿</a:t>
            </a:r>
            <a:r>
              <a:rPr lang="zh-CN" altLang="en-US" sz="1600" b="1" dirty="0">
                <a:solidFill>
                  <a:prstClr val="black"/>
                </a:solidFill>
                <a:latin typeface="微软雅黑" panose="020B0503020204020204" pitchFamily="34" charset="-122"/>
                <a:ea typeface="微软雅黑" panose="020B0503020204020204" pitchFamily="34" charset="-122"/>
              </a:rPr>
              <a:t>（复制开头</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：倍速时间修复丢失开头部分成功，结尾丢失部分可能变化（变多居多），总体时间合理一点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：仍然无法解决前后切片</a:t>
            </a:r>
            <a:r>
              <a:rPr lang="zh-CN" altLang="en-US" sz="1600" b="1" dirty="0">
                <a:solidFill>
                  <a:srgbClr val="C00000"/>
                </a:solidFill>
                <a:latin typeface="微软雅黑" panose="020B0503020204020204" pitchFamily="34" charset="-122"/>
                <a:ea typeface="微软雅黑" panose="020B0503020204020204" pitchFamily="34" charset="-122"/>
              </a:rPr>
              <a:t>无连续</a:t>
            </a:r>
            <a:r>
              <a:rPr lang="zh-CN" altLang="en-US" sz="1600" b="1" dirty="0">
                <a:solidFill>
                  <a:prstClr val="black"/>
                </a:solidFill>
                <a:latin typeface="微软雅黑" panose="020B0503020204020204" pitchFamily="34" charset="-122"/>
                <a:ea typeface="微软雅黑" panose="020B0503020204020204" pitchFamily="34" charset="-122"/>
              </a:rPr>
              <a:t>导致的噪声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：对于</a:t>
            </a:r>
            <a:r>
              <a:rPr lang="en-US" altLang="zh-CN" sz="1600" b="1" dirty="0">
                <a:solidFill>
                  <a:srgbClr val="C00000"/>
                </a:solidFill>
                <a:latin typeface="微软雅黑" panose="020B0503020204020204" pitchFamily="34" charset="-122"/>
                <a:ea typeface="微软雅黑" panose="020B0503020204020204" pitchFamily="34" charset="-122"/>
              </a:rPr>
              <a:t>10ms</a:t>
            </a:r>
            <a:r>
              <a:rPr lang="zh-CN" altLang="en-US" sz="1600" b="1" dirty="0">
                <a:solidFill>
                  <a:prstClr val="black"/>
                </a:solidFill>
                <a:latin typeface="微软雅黑" panose="020B0503020204020204" pitchFamily="34" charset="-122"/>
                <a:ea typeface="微软雅黑" panose="020B0503020204020204" pitchFamily="34" charset="-122"/>
              </a:rPr>
              <a:t>切片发现复制补偿有内容，空白补偿无内容，说明开头前</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不是单纯丢弃，对后一</a:t>
            </a:r>
            <a:r>
              <a:rPr lang="en-US" altLang="zh-CN" sz="1600" b="1" dirty="0">
                <a:solidFill>
                  <a:prstClr val="black"/>
                </a:solidFill>
                <a:latin typeface="微软雅黑" panose="020B0503020204020204" pitchFamily="34" charset="-122"/>
                <a:ea typeface="微软雅黑" panose="020B0503020204020204" pitchFamily="34" charset="-122"/>
              </a:rPr>
              <a:t>Fl/2</a:t>
            </a:r>
            <a:r>
              <a:rPr lang="zh-CN" altLang="en-US" sz="1600" b="1" dirty="0">
                <a:solidFill>
                  <a:prstClr val="black"/>
                </a:solidFill>
                <a:latin typeface="微软雅黑" panose="020B0503020204020204" pitchFamily="34" charset="-122"/>
                <a:ea typeface="微软雅黑" panose="020B0503020204020204" pitchFamily="34" charset="-122"/>
              </a:rPr>
              <a:t>有影响</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WSOLA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PV</a:t>
            </a:r>
            <a:r>
              <a:rPr lang="zh-CN" altLang="en-US" sz="1600" b="1" dirty="0">
                <a:solidFill>
                  <a:prstClr val="black"/>
                </a:solidFill>
                <a:latin typeface="微软雅黑" panose="020B0503020204020204" pitchFamily="34" charset="-122"/>
                <a:ea typeface="微软雅黑" panose="020B0503020204020204" pitchFamily="34" charset="-122"/>
              </a:rPr>
              <a:t>均存在一样的不连续问题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5</a:t>
            </a:r>
            <a:r>
              <a:rPr lang="zh-CN" altLang="en-US" sz="1600" b="1" dirty="0">
                <a:solidFill>
                  <a:prstClr val="black"/>
                </a:solidFill>
                <a:latin typeface="微软雅黑" panose="020B0503020204020204" pitchFamily="34" charset="-122"/>
                <a:ea typeface="微软雅黑" panose="020B0503020204020204" pitchFamily="34" charset="-122"/>
              </a:rPr>
              <a:t>：切片越小，虽然通过补偿能让内容恢复一些，但是噪声增多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推测</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：噪声由</a:t>
            </a:r>
            <a:r>
              <a:rPr lang="zh-CN" altLang="en-US" sz="1600" b="1" dirty="0">
                <a:solidFill>
                  <a:srgbClr val="C00000"/>
                </a:solidFill>
                <a:latin typeface="微软雅黑" panose="020B0503020204020204" pitchFamily="34" charset="-122"/>
                <a:ea typeface="微软雅黑" panose="020B0503020204020204" pitchFamily="34" charset="-122"/>
              </a:rPr>
              <a:t>不连续与细粒度倍速</a:t>
            </a:r>
            <a:r>
              <a:rPr lang="zh-CN" altLang="en-US" sz="1600" b="1" dirty="0">
                <a:solidFill>
                  <a:prstClr val="black"/>
                </a:solidFill>
                <a:latin typeface="微软雅黑" panose="020B0503020204020204" pitchFamily="34" charset="-122"/>
                <a:ea typeface="微软雅黑" panose="020B0503020204020204" pitchFamily="34" charset="-122"/>
              </a:rPr>
              <a:t>两者均有关系</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93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算法调研</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316663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传统：</a:t>
            </a:r>
            <a:r>
              <a:rPr lang="en-US" altLang="zh-CN" sz="1600" b="1" dirty="0">
                <a:solidFill>
                  <a:prstClr val="black"/>
                </a:solidFill>
                <a:latin typeface="微软雅黑" panose="020B0503020204020204" pitchFamily="34" charset="-122"/>
                <a:ea typeface="微软雅黑" panose="020B0503020204020204" pitchFamily="34" charset="-122"/>
              </a:rPr>
              <a:t>OLA -&gt; WSOLA/PV -&gt; TDHS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API</a:t>
            </a:r>
            <a:r>
              <a:rPr lang="zh-CN" altLang="en-US" sz="1600" b="1" dirty="0">
                <a:solidFill>
                  <a:prstClr val="black"/>
                </a:solidFill>
                <a:latin typeface="微软雅黑" panose="020B0503020204020204" pitchFamily="34" charset="-122"/>
                <a:ea typeface="微软雅黑" panose="020B0503020204020204" pitchFamily="34" charset="-122"/>
              </a:rPr>
              <a:t>接口：</a:t>
            </a:r>
            <a:r>
              <a:rPr lang="en-US" altLang="zh-CN" sz="1600" b="1" dirty="0" err="1">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python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Sound touch</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hlinkClick r:id="rId3"/>
              </a:rPr>
              <a:t>https://github.com/pierre-rouanet/aupyom</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https://github.com/dpwe/solafs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sola</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https://github.com/dbry/audio-stretch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TDHS</a:t>
            </a:r>
            <a:r>
              <a:rPr lang="zh-CN" altLang="en-US" sz="1400" dirty="0">
                <a:solidFill>
                  <a:prstClr val="black"/>
                </a:solidFill>
                <a:latin typeface="微软雅黑" panose="020B0503020204020204" pitchFamily="34" charset="-122"/>
                <a:ea typeface="微软雅黑" panose="020B0503020204020204" pitchFamily="34" charset="-122"/>
              </a:rPr>
              <a:t>） </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err="1">
                <a:solidFill>
                  <a:prstClr val="black"/>
                </a:solidFill>
                <a:latin typeface="微软雅黑" panose="020B0503020204020204" pitchFamily="34" charset="-122"/>
                <a:ea typeface="微软雅黑" panose="020B0503020204020204" pitchFamily="34" charset="-122"/>
              </a:rPr>
              <a:t>Soundtouch</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4"/>
              </a:rPr>
              <a:t>https://www.surina.net/soundtouch/</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dirty="0">
                <a:solidFill>
                  <a:prstClr val="black"/>
                </a:solidFill>
                <a:latin typeface="微软雅黑" panose="020B0503020204020204" pitchFamily="34" charset="-122"/>
                <a:ea typeface="微软雅黑" panose="020B0503020204020204" pitchFamily="34" charset="-122"/>
              </a:rPr>
              <a:t>简书：</a:t>
            </a:r>
            <a:r>
              <a:rPr lang="en-US" altLang="zh-CN" sz="1400" dirty="0">
                <a:solidFill>
                  <a:prstClr val="black"/>
                </a:solidFill>
                <a:latin typeface="微软雅黑" panose="020B0503020204020204" pitchFamily="34" charset="-122"/>
                <a:ea typeface="微软雅黑" panose="020B0503020204020204" pitchFamily="34" charset="-122"/>
              </a:rPr>
              <a:t>https://www.jianshu.com/p/0625f105cb92 </a:t>
            </a: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Sonic</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5"/>
              </a:rPr>
              <a:t>https://github.com/waywardgeek/sonic</a:t>
            </a:r>
            <a:r>
              <a:rPr lang="en-US" altLang="zh-CN" sz="1400" dirty="0">
                <a:solidFill>
                  <a:prstClr val="black"/>
                </a:solidFill>
                <a:latin typeface="微软雅黑" panose="020B0503020204020204" pitchFamily="34" charset="-122"/>
                <a:ea typeface="微软雅黑" panose="020B0503020204020204" pitchFamily="34" charset="-122"/>
              </a:rPr>
              <a:t> CSDN</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https://blog.csdn.net/achina2011jy/article/details/100664011</a:t>
            </a:r>
          </a:p>
        </p:txBody>
      </p:sp>
    </p:spTree>
    <p:extLst>
      <p:ext uri="{BB962C8B-B14F-4D97-AF65-F5344CB8AC3E}">
        <p14:creationId xmlns:p14="http://schemas.microsoft.com/office/powerpoint/2010/main" val="1261483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71812" cy="1077218"/>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整体倍速实验</a:t>
            </a:r>
          </a:p>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噪声情况：</a:t>
            </a:r>
            <a:r>
              <a:rPr lang="en-US" altLang="zh-CN" sz="1600" b="1" dirty="0">
                <a:solidFill>
                  <a:srgbClr val="C00000"/>
                </a:solidFill>
                <a:latin typeface="微软雅黑" panose="020B0503020204020204" pitchFamily="34" charset="-122"/>
                <a:ea typeface="微软雅黑" panose="020B0503020204020204" pitchFamily="34" charset="-122"/>
              </a:rPr>
              <a:t>FFMPEG&gt;WSOLA&gt;OLA </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大于代表噪声小</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之前的</a:t>
            </a:r>
            <a:r>
              <a:rPr lang="en-US" altLang="zh-CN" sz="1600" b="1" dirty="0">
                <a:solidFill>
                  <a:prstClr val="black"/>
                </a:solidFill>
                <a:latin typeface="微软雅黑" panose="020B0503020204020204" pitchFamily="34" charset="-122"/>
                <a:ea typeface="微软雅黑" panose="020B0503020204020204" pitchFamily="34" charset="-122"/>
              </a:rPr>
              <a:t>Excel</a:t>
            </a:r>
            <a:r>
              <a:rPr lang="zh-CN" altLang="en-US" sz="1600" b="1" dirty="0">
                <a:solidFill>
                  <a:prstClr val="black"/>
                </a:solidFill>
                <a:latin typeface="微软雅黑" panose="020B0503020204020204" pitchFamily="34" charset="-122"/>
                <a:ea typeface="微软雅黑" panose="020B0503020204020204" pitchFamily="34" charset="-122"/>
              </a:rPr>
              <a:t>结果存在一定的错误，无法解释的现象不多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整体倍速现象解释需要从倍速之后</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）词内</a:t>
            </a:r>
            <a:r>
              <a:rPr lang="zh-CN" altLang="en-US" sz="1600" b="1" dirty="0">
                <a:solidFill>
                  <a:srgbClr val="C00000"/>
                </a:solidFill>
                <a:latin typeface="微软雅黑" panose="020B0503020204020204" pitchFamily="34" charset="-122"/>
                <a:ea typeface="微软雅黑" panose="020B0503020204020204" pitchFamily="34" charset="-122"/>
              </a:rPr>
              <a:t>元</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辅音偏移</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词间连读</a:t>
            </a:r>
            <a:r>
              <a:rPr lang="zh-CN" altLang="en-US" sz="1600" b="1" dirty="0">
                <a:solidFill>
                  <a:prstClr val="black"/>
                </a:solidFill>
                <a:latin typeface="微软雅黑" panose="020B0503020204020204" pitchFamily="34" charset="-122"/>
                <a:ea typeface="微软雅黑" panose="020B0503020204020204" pitchFamily="34" charset="-122"/>
              </a:rPr>
              <a:t>两方面解释</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大量数据集（沁宏在跑）</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0820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细粒度切片与切片后倍速值不相同的矛盾引发的音频不连续（噪声）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细粒度倍速自身的切片的窗口噪声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Q1</a:t>
            </a:r>
            <a:r>
              <a:rPr lang="zh-CN" altLang="en-US" sz="1600" b="1" dirty="0">
                <a:solidFill>
                  <a:prstClr val="black"/>
                </a:solidFill>
                <a:latin typeface="微软雅黑" panose="020B0503020204020204" pitchFamily="34" charset="-122"/>
                <a:ea typeface="微软雅黑" panose="020B0503020204020204" pitchFamily="34" charset="-122"/>
              </a:rPr>
              <a:t>：是否还要细粒度切片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Q2</a:t>
            </a:r>
            <a:r>
              <a:rPr lang="zh-CN" altLang="en-US" sz="1600" b="1" dirty="0">
                <a:solidFill>
                  <a:prstClr val="black"/>
                </a:solidFill>
                <a:latin typeface="微软雅黑" panose="020B0503020204020204" pitchFamily="34" charset="-122"/>
                <a:ea typeface="微软雅黑" panose="020B0503020204020204" pitchFamily="34" charset="-122"/>
              </a:rPr>
              <a:t>：多少大小算合适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Q3</a:t>
            </a:r>
            <a:r>
              <a:rPr lang="zh-CN" altLang="en-US" sz="1600" b="1" dirty="0">
                <a:solidFill>
                  <a:prstClr val="black"/>
                </a:solidFill>
                <a:latin typeface="微软雅黑" panose="020B0503020204020204" pitchFamily="34" charset="-122"/>
                <a:ea typeface="微软雅黑" panose="020B0503020204020204" pitchFamily="34" charset="-122"/>
              </a:rPr>
              <a:t>：不细粒度切片下单纯靠</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结果有限的问题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818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机理解释</a:t>
            </a:r>
            <a:r>
              <a:rPr lang="zh-CN" altLang="en-US" sz="1600" b="1" dirty="0">
                <a:solidFill>
                  <a:prstClr val="black"/>
                </a:solidFill>
                <a:latin typeface="微软雅黑" panose="020B0503020204020204" pitchFamily="34" charset="-122"/>
                <a:ea typeface="微软雅黑" panose="020B0503020204020204" pitchFamily="34" charset="-122"/>
              </a:rPr>
              <a:t>：理想倍速下发现音频出现结果且有差异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部分倍速</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补偿：利用非理想倍速导致的</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定向攻击（噪声问题怎么解决）</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24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是否所有倍速算法切片倍速拼接都有这个问题：</a:t>
            </a:r>
            <a:r>
              <a:rPr lang="en-US" altLang="zh-CN" sz="1600" b="1" dirty="0">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切片</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soundtouch</a:t>
            </a:r>
            <a:r>
              <a:rPr lang="zh-CN" altLang="en-US" sz="1600" b="1" dirty="0">
                <a:solidFill>
                  <a:prstClr val="black"/>
                </a:solidFill>
                <a:latin typeface="微软雅黑" panose="020B0503020204020204" pitchFamily="34" charset="-122"/>
                <a:ea typeface="微软雅黑" panose="020B0503020204020204" pitchFamily="34" charset="-122"/>
              </a:rPr>
              <a:t>切片</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7471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8.10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256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26212"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汇报目录 </a:t>
            </a:r>
            <a:r>
              <a:rPr lang="en-US" altLang="zh-CN" sz="3200" b="1" dirty="0">
                <a:solidFill>
                  <a:prstClr val="black"/>
                </a:solidFill>
                <a:latin typeface="微软雅黑" panose="020B0503020204020204" pitchFamily="34" charset="-122"/>
                <a:ea typeface="微软雅黑" panose="020B0503020204020204" pitchFamily="34" charset="-122"/>
              </a:rPr>
              <a:t>—— TSMAE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进度汇报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某些关键思路讨论点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To do list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文章</a:t>
            </a: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https://github.com/lchmoxing/tsm_paper.git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21734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进度汇报</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a:t>
            </a:r>
            <a:r>
              <a:rPr lang="zh-CN" altLang="en-US" sz="1600" b="1" dirty="0">
                <a:solidFill>
                  <a:prstClr val="black"/>
                </a:solidFill>
                <a:latin typeface="微软雅黑" panose="020B0503020204020204" pitchFamily="34" charset="-122"/>
                <a:ea typeface="微软雅黑" panose="020B0503020204020204" pitchFamily="34" charset="-122"/>
              </a:rPr>
              <a:t>初版：</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200000"/>
              </a:lnSpc>
              <a:buFont typeface="Wingdings" panose="05000000000000000000" pitchFamily="2" charset="2"/>
              <a:buChar char="Ø"/>
            </a:pP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background, threat model, </a:t>
            </a:r>
            <a:r>
              <a:rPr lang="zh-CN" altLang="en-US" sz="1600" dirty="0">
                <a:solidFill>
                  <a:prstClr val="black"/>
                </a:solidFill>
                <a:latin typeface="微软雅黑" panose="020B0503020204020204" pitchFamily="34" charset="-122"/>
                <a:ea typeface="微软雅黑" panose="020B0503020204020204" pitchFamily="34" charset="-122"/>
              </a:rPr>
              <a:t>关键图</a:t>
            </a:r>
            <a:r>
              <a:rPr lang="en-US" altLang="zh-CN" sz="1600" dirty="0">
                <a:solidFill>
                  <a:prstClr val="black"/>
                </a:solidFill>
                <a:latin typeface="微软雅黑" panose="020B0503020204020204" pitchFamily="34" charset="-122"/>
                <a:ea typeface="微软雅黑" panose="020B0503020204020204" pitchFamily="34" charset="-122"/>
              </a:rPr>
              <a:t>, algorithm </a:t>
            </a:r>
          </a:p>
          <a:p>
            <a:pPr marL="742950" lvl="1" indent="-285750">
              <a:lnSpc>
                <a:spcPct val="200000"/>
              </a:lnSpc>
              <a:buFont typeface="Wingdings" panose="05000000000000000000"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部分</a:t>
            </a:r>
            <a:r>
              <a:rPr lang="en-US" altLang="zh-CN" sz="1600" dirty="0">
                <a:solidFill>
                  <a:prstClr val="black"/>
                </a:solidFill>
                <a:latin typeface="微软雅黑" panose="020B0503020204020204" pitchFamily="34" charset="-122"/>
                <a:ea typeface="微软雅黑" panose="020B0503020204020204" pitchFamily="34" charset="-122"/>
              </a:rPr>
              <a:t>intro/model/approach/related work</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实验部分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：（沁宏填充）</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5328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82315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Paper architecture —— </a:t>
            </a:r>
            <a:r>
              <a:rPr lang="zh-CN" altLang="en-US" sz="3200" b="1" dirty="0">
                <a:solidFill>
                  <a:srgbClr val="C00000"/>
                </a:solidFill>
                <a:latin typeface="微软雅黑" panose="020B0503020204020204" pitchFamily="34" charset="-122"/>
                <a:ea typeface="微软雅黑" panose="020B0503020204020204" pitchFamily="34" charset="-122"/>
              </a:rPr>
              <a:t>讨论点 </a:t>
            </a:r>
            <a:r>
              <a:rPr lang="en-US" altLang="zh-CN" sz="3200" b="1" dirty="0">
                <a:solidFill>
                  <a:srgbClr val="C00000"/>
                </a:solidFill>
                <a:latin typeface="微软雅黑" panose="020B0503020204020204" pitchFamily="34" charset="-122"/>
                <a:ea typeface="微软雅黑" panose="020B0503020204020204" pitchFamily="34" charset="-122"/>
              </a:rPr>
              <a:t>1 </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0870780" cy="549650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Abstract – </a:t>
            </a:r>
            <a:r>
              <a:rPr lang="en-US" altLang="zh-CN" sz="1600" b="1" dirty="0" err="1">
                <a:solidFill>
                  <a:prstClr val="black"/>
                </a:solidFill>
                <a:latin typeface="微软雅黑" panose="020B0503020204020204" pitchFamily="34" charset="-122"/>
                <a:ea typeface="微软雅黑" panose="020B0503020204020204" pitchFamily="34" charset="-122"/>
              </a:rPr>
              <a:t>Introducation</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Background: </a:t>
            </a:r>
            <a:r>
              <a:rPr lang="en-US" altLang="zh-CN" sz="1600" dirty="0">
                <a:solidFill>
                  <a:prstClr val="black"/>
                </a:solidFill>
                <a:latin typeface="微软雅黑" panose="020B0503020204020204" pitchFamily="34" charset="-122"/>
                <a:ea typeface="微软雅黑" panose="020B0503020204020204" pitchFamily="34" charset="-122"/>
              </a:rPr>
              <a:t>(1) ASR; (2) TSM; (3) Audio AE</a:t>
            </a: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讨论点</a:t>
            </a:r>
            <a:r>
              <a:rPr lang="en-US" altLang="zh-CN" sz="1600" b="1" dirty="0">
                <a:solidFill>
                  <a:srgbClr val="C00000"/>
                </a:solidFill>
                <a:latin typeface="微软雅黑" panose="020B0503020204020204" pitchFamily="34" charset="-122"/>
                <a:ea typeface="微软雅黑" panose="020B0503020204020204" pitchFamily="34" charset="-122"/>
              </a:rPr>
              <a:t>2 (4?) </a:t>
            </a:r>
            <a:r>
              <a:rPr lang="en-US" altLang="zh-CN" b="1" dirty="0">
                <a:solidFill>
                  <a:srgbClr val="C00000"/>
                </a:solidFill>
              </a:rPr>
              <a:t>phonetics </a:t>
            </a:r>
            <a:r>
              <a:rPr lang="zh-CN" altLang="en-US" b="1" dirty="0">
                <a:solidFill>
                  <a:srgbClr val="C00000"/>
                </a:solidFill>
                <a:latin typeface="微软雅黑" panose="020B0503020204020204" pitchFamily="34" charset="-122"/>
                <a:ea typeface="微软雅黑" panose="020B0503020204020204" pitchFamily="34" charset="-122"/>
              </a:rPr>
              <a:t>与</a:t>
            </a:r>
            <a:r>
              <a:rPr lang="en-US" altLang="zh-CN" b="1" dirty="0">
                <a:solidFill>
                  <a:srgbClr val="C00000"/>
                </a:solidFill>
                <a:latin typeface="微软雅黑" panose="020B0503020204020204" pitchFamily="34" charset="-122"/>
                <a:ea typeface="微软雅黑" panose="020B0503020204020204" pitchFamily="34" charset="-122"/>
              </a:rPr>
              <a:t>model</a:t>
            </a:r>
            <a:r>
              <a:rPr lang="zh-CN" altLang="en-US" b="1" dirty="0">
                <a:solidFill>
                  <a:srgbClr val="C00000"/>
                </a:solidFill>
                <a:latin typeface="微软雅黑" panose="020B0503020204020204" pitchFamily="34" charset="-122"/>
                <a:ea typeface="微软雅黑" panose="020B0503020204020204" pitchFamily="34" charset="-122"/>
              </a:rPr>
              <a:t>的关联与侧重点</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Threat model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(1) weak form</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(2)strong form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Feasibility test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holistic TSM; 2 dataset; 4 ASR (</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需求点</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：需要国外的同学帮忙跑</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google</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(4) TSM</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Xxx Model</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sound change model; (2) word construction model</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Approach: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GA-based AE generation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Evaluation</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(1) AE example and overall performance; (2) Impact Quantification: length; speed interval; segment duration…</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Discussion &amp; Related work</a:t>
            </a: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287379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72075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Problem formalization</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speed change</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semantic similar</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  comprehensibility difference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我们的</a:t>
            </a:r>
            <a:r>
              <a:rPr lang="en-US" altLang="zh-CN" sz="1600" b="1" dirty="0" err="1">
                <a:latin typeface="微软雅黑" panose="020B0503020204020204" pitchFamily="34" charset="-122"/>
                <a:ea typeface="微软雅黑" panose="020B0503020204020204" pitchFamily="34" charset="-122"/>
              </a:rPr>
              <a:t>tsm</a:t>
            </a:r>
            <a:r>
              <a:rPr lang="zh-CN" altLang="en-US" sz="1600" b="1" dirty="0">
                <a:latin typeface="微软雅黑" panose="020B0503020204020204" pitchFamily="34" charset="-122"/>
                <a:ea typeface="微软雅黑" panose="020B0503020204020204" pitchFamily="34" charset="-122"/>
              </a:rPr>
              <a:t>可听性相较于直接加噪声不好量化，有点基于认知心理学，只能通过</a:t>
            </a:r>
            <a:r>
              <a:rPr lang="en-US" altLang="zh-CN" sz="1600" b="1" dirty="0">
                <a:latin typeface="微软雅黑" panose="020B0503020204020204" pitchFamily="34" charset="-122"/>
                <a:ea typeface="微软雅黑" panose="020B0503020204020204" pitchFamily="34" charset="-122"/>
              </a:rPr>
              <a:t>user study </a:t>
            </a:r>
          </a:p>
          <a:p>
            <a:pPr>
              <a:lnSpc>
                <a:spcPct val="200000"/>
              </a:lnSpc>
            </a:pP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47499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详见 </a:t>
            </a:r>
            <a:r>
              <a:rPr lang="en-US" altLang="zh-CN" sz="1600" b="1" dirty="0">
                <a:solidFill>
                  <a:prstClr val="black"/>
                </a:solidFill>
                <a:latin typeface="微软雅黑" panose="020B0503020204020204" pitchFamily="34" charset="-122"/>
                <a:ea typeface="微软雅黑" panose="020B0503020204020204" pitchFamily="34" charset="-122"/>
              </a:rPr>
              <a:t>Microsoft to do</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A98FCA-FD48-444B-9212-574B025A54E7}"/>
              </a:ext>
            </a:extLst>
          </p:cNvPr>
          <p:cNvPicPr>
            <a:picLocks noChangeAspect="1"/>
          </p:cNvPicPr>
          <p:nvPr/>
        </p:nvPicPr>
        <p:blipFill>
          <a:blip r:embed="rId3"/>
          <a:stretch>
            <a:fillRect/>
          </a:stretch>
        </p:blipFill>
        <p:spPr>
          <a:xfrm>
            <a:off x="3699194" y="1472901"/>
            <a:ext cx="8112318" cy="4759569"/>
          </a:xfrm>
          <a:prstGeom prst="rect">
            <a:avLst/>
          </a:prstGeom>
        </p:spPr>
      </p:pic>
    </p:spTree>
    <p:extLst>
      <p:ext uri="{BB962C8B-B14F-4D97-AF65-F5344CB8AC3E}">
        <p14:creationId xmlns:p14="http://schemas.microsoft.com/office/powerpoint/2010/main" val="232776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59061</TotalTime>
  <Words>10464</Words>
  <Application>Microsoft Office PowerPoint</Application>
  <PresentationFormat>宽屏</PresentationFormat>
  <Paragraphs>1304</Paragraphs>
  <Slides>196</Slides>
  <Notes>188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196</vt:i4>
      </vt:variant>
    </vt:vector>
  </HeadingPairs>
  <TitlesOfParts>
    <vt:vector size="208" baseType="lpstr">
      <vt:lpstr>Arial Unicode MS</vt:lpstr>
      <vt:lpstr>NimbusRomNo9L</vt:lpstr>
      <vt:lpstr>等线</vt:lpstr>
      <vt:lpstr>华文细黑</vt:lpstr>
      <vt:lpstr>Microsoft YaHei</vt:lpstr>
      <vt:lpstr>Microsoft YaHei</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li chaohao</cp:lastModifiedBy>
  <cp:revision>381</cp:revision>
  <cp:lastPrinted>2017-06-19T10:44:09Z</cp:lastPrinted>
  <dcterms:created xsi:type="dcterms:W3CDTF">2016-06-07T03:07:16Z</dcterms:created>
  <dcterms:modified xsi:type="dcterms:W3CDTF">2020-08-10T00:40:28Z</dcterms:modified>
</cp:coreProperties>
</file>